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E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326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kop-plekhou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3" name="Datum-plekhou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F23C04-FC33-4963-87C1-1CAFE76A84B5}" type="datetimeFigureOut">
              <a:rPr lang="af-ZA" smtClean="0"/>
              <a:t>2019-01-04</a:t>
            </a:fld>
            <a:endParaRPr lang="af-ZA"/>
          </a:p>
        </p:txBody>
      </p:sp>
      <p:sp>
        <p:nvSpPr>
          <p:cNvPr id="4" name="Skyfiebeeld-plekhou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f-ZA"/>
          </a:p>
        </p:txBody>
      </p:sp>
      <p:sp>
        <p:nvSpPr>
          <p:cNvPr id="5" name="Notas-plekhou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6" name="Loopvoet-plekhou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7" name="Skyfienommer-plekhou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E3D45-951B-443B-9DF7-FBF8470EADED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988476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kyf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f-ZA"/>
              <a:t>Klik om meestersubtitelstyl te redigeer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53C7-B654-4E07-8C2F-8EBA3D8356DC}" type="datetime1">
              <a:rPr lang="af-ZA" smtClean="0"/>
              <a:t>2019-01-04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69817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kale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100C-95D7-4087-99E0-4301E4C7D853}" type="datetime1">
              <a:rPr lang="af-ZA" smtClean="0"/>
              <a:t>2019-01-04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50953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 titel e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7AF5-D31A-4AAF-A8F0-AEC483ED8B5D}" type="datetime1">
              <a:rPr lang="af-ZA" smtClean="0"/>
              <a:t>2019-01-04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63932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C30C6-5D31-48E7-A7E6-11D823AA00F3}" type="datetime1">
              <a:rPr lang="af-ZA" smtClean="0"/>
              <a:t>2019-01-04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147511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deling-loop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8AF8-5E3F-496A-A51A-877F029653F2}" type="datetime1">
              <a:rPr lang="af-ZA" smtClean="0"/>
              <a:t>2019-01-04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517027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B3EB-513B-41D0-908B-437B97C33228}" type="datetime1">
              <a:rPr lang="af-ZA" smtClean="0"/>
              <a:t>2019-01-04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07289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y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A7CA-79A0-4AE4-8B9F-68C376FFEF0E}" type="datetime1">
              <a:rPr lang="af-ZA" smtClean="0"/>
              <a:t>2019-01-04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122180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el alleenl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1CE-B3BB-45FF-A12C-74DFA1306A18}" type="datetime1">
              <a:rPr lang="af-ZA" smtClean="0"/>
              <a:t>2019-01-04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27292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300-E029-4EBA-B0C6-6541A1904CCD}" type="datetime1">
              <a:rPr lang="af-ZA" smtClean="0"/>
              <a:t>2019-01-04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1694598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yskr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350D5-8319-41E3-9D58-19E1E761EA17}" type="datetime1">
              <a:rPr lang="af-ZA" smtClean="0"/>
              <a:t>2019-01-04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448528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rent met Byskr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f-ZA"/>
              <a:t>Klik ikoon om prent by te voeg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F4F2-43D3-46F3-B888-E45AEF8A6FED}" type="datetime1">
              <a:rPr lang="af-ZA" smtClean="0"/>
              <a:t>2019-01-04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1661713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22715-8E0D-4875-AFDE-892EBD86DAFA}" type="datetime1">
              <a:rPr lang="af-ZA" smtClean="0"/>
              <a:t>2019-01-04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f-ZA"/>
              <a:t>Kopiereg (C) Juffrou Marelize Swanepoel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D3E98-46AB-41A3-98C6-B05F1120A8C9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81103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B27997DC-5FE5-47E6-B9F0-75F557B60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E8B8FF5-24F4-487F-9E4F-964E98291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353551"/>
          </a:xfrm>
        </p:spPr>
        <p:txBody>
          <a:bodyPr>
            <a:normAutofit/>
          </a:bodyPr>
          <a:lstStyle/>
          <a:p>
            <a:r>
              <a:rPr lang="af-ZA" sz="72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Verkleinwoorde</a:t>
            </a:r>
          </a:p>
        </p:txBody>
      </p:sp>
      <p:sp>
        <p:nvSpPr>
          <p:cNvPr id="5" name="Loopvoet-plekhouer 4">
            <a:extLst>
              <a:ext uri="{FF2B5EF4-FFF2-40B4-BE49-F238E27FC236}">
                <a16:creationId xmlns:a16="http://schemas.microsoft.com/office/drawing/2014/main" id="{6D87FB52-F437-4F5C-98AF-3F8CA2839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6" name="Reghoek 5">
            <a:extLst>
              <a:ext uri="{FF2B5EF4-FFF2-40B4-BE49-F238E27FC236}">
                <a16:creationId xmlns:a16="http://schemas.microsoft.com/office/drawing/2014/main" id="{C84024A1-E6BD-400D-964B-BC34B6FEAC0B}"/>
              </a:ext>
            </a:extLst>
          </p:cNvPr>
          <p:cNvSpPr/>
          <p:nvPr/>
        </p:nvSpPr>
        <p:spPr>
          <a:xfrm>
            <a:off x="267286" y="267286"/>
            <a:ext cx="8567225" cy="608906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7" name="Teksblokkie 6">
            <a:extLst>
              <a:ext uri="{FF2B5EF4-FFF2-40B4-BE49-F238E27FC236}">
                <a16:creationId xmlns:a16="http://schemas.microsoft.com/office/drawing/2014/main" id="{E84DA83C-7C61-45B8-A8A7-7A9240EABAA1}"/>
              </a:ext>
            </a:extLst>
          </p:cNvPr>
          <p:cNvSpPr txBox="1"/>
          <p:nvPr/>
        </p:nvSpPr>
        <p:spPr>
          <a:xfrm>
            <a:off x="1575581" y="5760393"/>
            <a:ext cx="5992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2400" dirty="0">
                <a:solidFill>
                  <a:schemeClr val="bg1"/>
                </a:solidFill>
              </a:rPr>
              <a:t>Selfstandige naamwoorde het verkleinwoorde.</a:t>
            </a:r>
          </a:p>
        </p:txBody>
      </p:sp>
    </p:spTree>
    <p:extLst>
      <p:ext uri="{BB962C8B-B14F-4D97-AF65-F5344CB8AC3E}">
        <p14:creationId xmlns:p14="http://schemas.microsoft.com/office/powerpoint/2010/main" val="780398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5AC0CC-6B10-4F04-8C41-A29C55EFF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72679"/>
            <a:ext cx="7886700" cy="931411"/>
          </a:xfrm>
        </p:spPr>
        <p:txBody>
          <a:bodyPr>
            <a:normAutofit/>
          </a:bodyPr>
          <a:lstStyle/>
          <a:p>
            <a:pPr algn="ctr"/>
            <a:r>
              <a:rPr lang="af-ZA" sz="3000" dirty="0">
                <a:solidFill>
                  <a:schemeClr val="bg1"/>
                </a:solidFill>
                <a:latin typeface="Comic Sans MS" panose="030F0702030302020204" pitchFamily="66" charset="0"/>
              </a:rPr>
              <a:t>Verkleinwoorde word op die volgende </a:t>
            </a:r>
            <a:br>
              <a:rPr lang="af-ZA" sz="3000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af-ZA" sz="3000" dirty="0">
                <a:solidFill>
                  <a:schemeClr val="bg1"/>
                </a:solidFill>
                <a:latin typeface="Comic Sans MS" panose="030F0702030302020204" pitchFamily="66" charset="0"/>
              </a:rPr>
              <a:t>maniere gevorm:</a:t>
            </a:r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C0208C9A-1EF7-42C5-BB74-C237485E5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5" name="Reghoek 4">
            <a:extLst>
              <a:ext uri="{FF2B5EF4-FFF2-40B4-BE49-F238E27FC236}">
                <a16:creationId xmlns:a16="http://schemas.microsoft.com/office/drawing/2014/main" id="{AA650ED5-36CC-45CF-9B80-CC71668F537B}"/>
              </a:ext>
            </a:extLst>
          </p:cNvPr>
          <p:cNvSpPr/>
          <p:nvPr/>
        </p:nvSpPr>
        <p:spPr>
          <a:xfrm>
            <a:off x="928048" y="2101755"/>
            <a:ext cx="228197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7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tjie</a:t>
            </a:r>
          </a:p>
        </p:txBody>
      </p:sp>
      <p:sp>
        <p:nvSpPr>
          <p:cNvPr id="6" name="Reghoek 5">
            <a:extLst>
              <a:ext uri="{FF2B5EF4-FFF2-40B4-BE49-F238E27FC236}">
                <a16:creationId xmlns:a16="http://schemas.microsoft.com/office/drawing/2014/main" id="{D1E80000-A660-4F10-BC64-D976CBB1735F}"/>
              </a:ext>
            </a:extLst>
          </p:cNvPr>
          <p:cNvSpPr/>
          <p:nvPr/>
        </p:nvSpPr>
        <p:spPr>
          <a:xfrm>
            <a:off x="3440374" y="2101755"/>
            <a:ext cx="19132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7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jie</a:t>
            </a:r>
          </a:p>
        </p:txBody>
      </p:sp>
      <p:sp>
        <p:nvSpPr>
          <p:cNvPr id="7" name="Reghoek 6">
            <a:extLst>
              <a:ext uri="{FF2B5EF4-FFF2-40B4-BE49-F238E27FC236}">
                <a16:creationId xmlns:a16="http://schemas.microsoft.com/office/drawing/2014/main" id="{4EA79748-696E-45EE-8C8A-64EF05D632BA}"/>
              </a:ext>
            </a:extLst>
          </p:cNvPr>
          <p:cNvSpPr/>
          <p:nvPr/>
        </p:nvSpPr>
        <p:spPr>
          <a:xfrm>
            <a:off x="5529047" y="2103899"/>
            <a:ext cx="221313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7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pie</a:t>
            </a:r>
          </a:p>
        </p:txBody>
      </p:sp>
      <p:sp>
        <p:nvSpPr>
          <p:cNvPr id="8" name="Reghoek 7">
            <a:extLst>
              <a:ext uri="{FF2B5EF4-FFF2-40B4-BE49-F238E27FC236}">
                <a16:creationId xmlns:a16="http://schemas.microsoft.com/office/drawing/2014/main" id="{F2B40963-D741-4902-AC62-BC0AA4468A22}"/>
              </a:ext>
            </a:extLst>
          </p:cNvPr>
          <p:cNvSpPr/>
          <p:nvPr/>
        </p:nvSpPr>
        <p:spPr>
          <a:xfrm>
            <a:off x="4923789" y="4164335"/>
            <a:ext cx="164276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7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ie</a:t>
            </a:r>
          </a:p>
        </p:txBody>
      </p:sp>
      <p:sp>
        <p:nvSpPr>
          <p:cNvPr id="9" name="Reghoek 8">
            <a:extLst>
              <a:ext uri="{FF2B5EF4-FFF2-40B4-BE49-F238E27FC236}">
                <a16:creationId xmlns:a16="http://schemas.microsoft.com/office/drawing/2014/main" id="{48F6B25C-38BD-460C-9881-FF517C91E5B7}"/>
              </a:ext>
            </a:extLst>
          </p:cNvPr>
          <p:cNvSpPr/>
          <p:nvPr/>
        </p:nvSpPr>
        <p:spPr>
          <a:xfrm>
            <a:off x="1763810" y="4170275"/>
            <a:ext cx="280819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7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etjie</a:t>
            </a:r>
          </a:p>
        </p:txBody>
      </p:sp>
    </p:spTree>
    <p:extLst>
      <p:ext uri="{BB962C8B-B14F-4D97-AF65-F5344CB8AC3E}">
        <p14:creationId xmlns:p14="http://schemas.microsoft.com/office/powerpoint/2010/main" val="214136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2A1402CC-21D6-4CB0-B5B3-E94D9AB4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3" name="Reghoek 2">
            <a:extLst>
              <a:ext uri="{FF2B5EF4-FFF2-40B4-BE49-F238E27FC236}">
                <a16:creationId xmlns:a16="http://schemas.microsoft.com/office/drawing/2014/main" id="{AE7454B4-2598-41AF-9183-BB444853ECC5}"/>
              </a:ext>
            </a:extLst>
          </p:cNvPr>
          <p:cNvSpPr/>
          <p:nvPr/>
        </p:nvSpPr>
        <p:spPr>
          <a:xfrm>
            <a:off x="3639775" y="515367"/>
            <a:ext cx="1864449" cy="1015663"/>
          </a:xfrm>
          <a:prstGeom prst="rect">
            <a:avLst/>
          </a:prstGeom>
          <a:solidFill>
            <a:srgbClr val="FF00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6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tjie</a:t>
            </a:r>
          </a:p>
        </p:txBody>
      </p:sp>
      <p:sp>
        <p:nvSpPr>
          <p:cNvPr id="4" name="Text Box 64">
            <a:extLst>
              <a:ext uri="{FF2B5EF4-FFF2-40B4-BE49-F238E27FC236}">
                <a16:creationId xmlns:a16="http://schemas.microsoft.com/office/drawing/2014/main" id="{C0254D5D-A73B-45A3-8DD7-D52AD0AD4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194" y="2429747"/>
            <a:ext cx="2211552" cy="756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US" sz="1600" i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Woorde</a:t>
            </a:r>
            <a:r>
              <a:rPr lang="en-US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wat </a:t>
            </a:r>
            <a:r>
              <a:rPr lang="en-US" sz="1600" i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eindig</a:t>
            </a:r>
            <a:r>
              <a:rPr lang="en-US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 ‘n </a:t>
            </a:r>
            <a:r>
              <a:rPr lang="en-US" sz="1600" i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diftong</a:t>
            </a:r>
            <a:r>
              <a:rPr lang="en-US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-</a:t>
            </a:r>
            <a:r>
              <a:rPr lang="en-US" sz="1600" i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endParaRPr lang="en-ZA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5" name="Text Box 68">
            <a:extLst>
              <a:ext uri="{FF2B5EF4-FFF2-40B4-BE49-F238E27FC236}">
                <a16:creationId xmlns:a16="http://schemas.microsoft.com/office/drawing/2014/main" id="{BC5DA96A-C67E-4B4A-9892-D18C642F0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057" y="2552827"/>
            <a:ext cx="2419915" cy="5101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Basis + </a:t>
            </a:r>
            <a:r>
              <a:rPr lang="en-US" sz="1400" b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tjie</a:t>
            </a:r>
            <a:endParaRPr lang="en-ZA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cxnSp>
        <p:nvCxnSpPr>
          <p:cNvPr id="6" name="Line 70">
            <a:extLst>
              <a:ext uri="{FF2B5EF4-FFF2-40B4-BE49-F238E27FC236}">
                <a16:creationId xmlns:a16="http://schemas.microsoft.com/office/drawing/2014/main" id="{D0DEF8F6-11C8-4472-95F6-A1A8198AA140}"/>
              </a:ext>
            </a:extLst>
          </p:cNvPr>
          <p:cNvCxnSpPr>
            <a:cxnSpLocks/>
          </p:cNvCxnSpPr>
          <p:nvPr/>
        </p:nvCxnSpPr>
        <p:spPr bwMode="auto">
          <a:xfrm>
            <a:off x="2702053" y="2807915"/>
            <a:ext cx="47688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 Box 19">
            <a:extLst>
              <a:ext uri="{FF2B5EF4-FFF2-40B4-BE49-F238E27FC236}">
                <a16:creationId xmlns:a16="http://schemas.microsoft.com/office/drawing/2014/main" id="{82723A9E-BFCC-4122-9076-45F997FEE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194" y="3599092"/>
            <a:ext cx="2211552" cy="109652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600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Woorde wat eindig op l, n o r (wat volg op ’n diftong of lang vokaal)</a:t>
            </a:r>
            <a:endParaRPr lang="en-ZA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8" name="Text Box 23">
            <a:extLst>
              <a:ext uri="{FF2B5EF4-FFF2-40B4-BE49-F238E27FC236}">
                <a16:creationId xmlns:a16="http://schemas.microsoft.com/office/drawing/2014/main" id="{168A97F2-524D-4E5A-B5B7-49C7A56E5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057" y="3892269"/>
            <a:ext cx="2436084" cy="5101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algn="ctr" fontAlgn="base"/>
            <a:r>
              <a:rPr lang="en-US" sz="1400" b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Basis + </a:t>
            </a:r>
            <a:r>
              <a:rPr lang="en-US" sz="1400" b="1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tjie</a:t>
            </a:r>
            <a:endParaRPr lang="en-ZA" sz="1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cxnSp>
        <p:nvCxnSpPr>
          <p:cNvPr id="9" name="Line 75">
            <a:extLst>
              <a:ext uri="{FF2B5EF4-FFF2-40B4-BE49-F238E27FC236}">
                <a16:creationId xmlns:a16="http://schemas.microsoft.com/office/drawing/2014/main" id="{6D668305-BFA9-4EDB-97D9-A0792125729F}"/>
              </a:ext>
            </a:extLst>
          </p:cNvPr>
          <p:cNvCxnSpPr>
            <a:cxnSpLocks/>
          </p:cNvCxnSpPr>
          <p:nvPr/>
        </p:nvCxnSpPr>
        <p:spPr bwMode="auto">
          <a:xfrm>
            <a:off x="2736784" y="4153850"/>
            <a:ext cx="48323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 Box 20">
            <a:extLst>
              <a:ext uri="{FF2B5EF4-FFF2-40B4-BE49-F238E27FC236}">
                <a16:creationId xmlns:a16="http://schemas.microsoft.com/office/drawing/2014/main" id="{A944322F-7FCD-4D58-A4DB-3BDECABDA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194" y="5152950"/>
            <a:ext cx="2211552" cy="9840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woorde wat eindig op i, o, u, en ’n lang a</a:t>
            </a: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600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Ook by letters, syfers en simbole.</a:t>
            </a:r>
            <a:endParaRPr lang="en-ZA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1" name="Text Box 27">
            <a:extLst>
              <a:ext uri="{FF2B5EF4-FFF2-40B4-BE49-F238E27FC236}">
                <a16:creationId xmlns:a16="http://schemas.microsoft.com/office/drawing/2014/main" id="{92701083-DB8D-4C90-82D9-77331DEC3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057" y="5266461"/>
            <a:ext cx="2436084" cy="5055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algn="ctr" fontAlgn="base"/>
            <a:r>
              <a:rPr lang="en-US" sz="1400" b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Basis + ‘</a:t>
            </a:r>
            <a:r>
              <a:rPr lang="en-US" sz="1400" b="1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tjie</a:t>
            </a:r>
            <a:endParaRPr lang="en-ZA" sz="14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cxnSp>
        <p:nvCxnSpPr>
          <p:cNvPr id="12" name="Line 75">
            <a:extLst>
              <a:ext uri="{FF2B5EF4-FFF2-40B4-BE49-F238E27FC236}">
                <a16:creationId xmlns:a16="http://schemas.microsoft.com/office/drawing/2014/main" id="{7FC45EB3-F7D0-4503-A9A5-DFB33FF8EB34}"/>
              </a:ext>
            </a:extLst>
          </p:cNvPr>
          <p:cNvCxnSpPr>
            <a:cxnSpLocks/>
          </p:cNvCxnSpPr>
          <p:nvPr/>
        </p:nvCxnSpPr>
        <p:spPr bwMode="auto">
          <a:xfrm>
            <a:off x="2704840" y="5519251"/>
            <a:ext cx="54991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ghoek 12">
            <a:extLst>
              <a:ext uri="{FF2B5EF4-FFF2-40B4-BE49-F238E27FC236}">
                <a16:creationId xmlns:a16="http://schemas.microsoft.com/office/drawing/2014/main" id="{3E95B3FF-AD69-424E-A643-0332AED28FCF}"/>
              </a:ext>
            </a:extLst>
          </p:cNvPr>
          <p:cNvSpPr/>
          <p:nvPr/>
        </p:nvSpPr>
        <p:spPr>
          <a:xfrm>
            <a:off x="6115050" y="2264252"/>
            <a:ext cx="2810585" cy="10873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kraai – kraaitjie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leeu – leeutjie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familie – familietjie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mandjie - mandjietjie</a:t>
            </a:r>
          </a:p>
        </p:txBody>
      </p:sp>
      <p:sp>
        <p:nvSpPr>
          <p:cNvPr id="14" name="Reghoek 13">
            <a:extLst>
              <a:ext uri="{FF2B5EF4-FFF2-40B4-BE49-F238E27FC236}">
                <a16:creationId xmlns:a16="http://schemas.microsoft.com/office/drawing/2014/main" id="{D87394FD-0F1D-4E8E-A570-6BDE6C90523F}"/>
              </a:ext>
            </a:extLst>
          </p:cNvPr>
          <p:cNvSpPr/>
          <p:nvPr/>
        </p:nvSpPr>
        <p:spPr>
          <a:xfrm>
            <a:off x="6115050" y="4925229"/>
            <a:ext cx="2795975" cy="14311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bikini – bikini’tjie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foto – foto’tjie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skadu – skadu’tjie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ma – ma’tjie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a – a’tjie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3 – 3’tjie</a:t>
            </a:r>
          </a:p>
        </p:txBody>
      </p:sp>
      <p:sp>
        <p:nvSpPr>
          <p:cNvPr id="15" name="Reghoek 14">
            <a:extLst>
              <a:ext uri="{FF2B5EF4-FFF2-40B4-BE49-F238E27FC236}">
                <a16:creationId xmlns:a16="http://schemas.microsoft.com/office/drawing/2014/main" id="{309A163E-B503-4AF4-A1C0-B9E483D2E40A}"/>
              </a:ext>
            </a:extLst>
          </p:cNvPr>
          <p:cNvSpPr/>
          <p:nvPr/>
        </p:nvSpPr>
        <p:spPr>
          <a:xfrm>
            <a:off x="6115050" y="3547957"/>
            <a:ext cx="2810585" cy="121178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straal – straaltjie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sirkel – sirkeltjie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traan – traantjie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skoen – skoentjie</a:t>
            </a:r>
          </a:p>
          <a:p>
            <a:pPr algn="ctr"/>
            <a:r>
              <a:rPr lang="af-ZA" sz="1400" dirty="0">
                <a:solidFill>
                  <a:schemeClr val="bg1"/>
                </a:solidFill>
                <a:latin typeface="Comic Sans MS" panose="030F0702030302020204" pitchFamily="66" charset="0"/>
              </a:rPr>
              <a:t>venster - venstertjie</a:t>
            </a:r>
          </a:p>
        </p:txBody>
      </p:sp>
    </p:spTree>
    <p:extLst>
      <p:ext uri="{BB962C8B-B14F-4D97-AF65-F5344CB8AC3E}">
        <p14:creationId xmlns:p14="http://schemas.microsoft.com/office/powerpoint/2010/main" val="1653234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2A1402CC-21D6-4CB0-B5B3-E94D9AB4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3" name="Reghoek 2">
            <a:extLst>
              <a:ext uri="{FF2B5EF4-FFF2-40B4-BE49-F238E27FC236}">
                <a16:creationId xmlns:a16="http://schemas.microsoft.com/office/drawing/2014/main" id="{AE7454B4-2598-41AF-9183-BB444853ECC5}"/>
              </a:ext>
            </a:extLst>
          </p:cNvPr>
          <p:cNvSpPr/>
          <p:nvPr/>
        </p:nvSpPr>
        <p:spPr>
          <a:xfrm>
            <a:off x="3639775" y="515367"/>
            <a:ext cx="1864449" cy="1015663"/>
          </a:xfrm>
          <a:prstGeom prst="rect">
            <a:avLst/>
          </a:prstGeom>
          <a:solidFill>
            <a:srgbClr val="00B0F0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6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jie</a:t>
            </a:r>
          </a:p>
        </p:txBody>
      </p:sp>
      <p:sp>
        <p:nvSpPr>
          <p:cNvPr id="4" name="Text Box 64">
            <a:extLst>
              <a:ext uri="{FF2B5EF4-FFF2-40B4-BE49-F238E27FC236}">
                <a16:creationId xmlns:a16="http://schemas.microsoft.com/office/drawing/2014/main" id="{F07DC3CA-93BA-41D3-B092-3AA4C5BBF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490" y="2809185"/>
            <a:ext cx="2118804" cy="756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US" sz="1600" i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Alle</a:t>
            </a:r>
            <a:r>
              <a:rPr lang="en-US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woorde</a:t>
            </a:r>
            <a:r>
              <a:rPr lang="en-US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wat </a:t>
            </a:r>
            <a:r>
              <a:rPr lang="en-US" sz="1600" i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eindig</a:t>
            </a:r>
            <a:r>
              <a:rPr lang="en-US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 </a:t>
            </a:r>
            <a:r>
              <a:rPr lang="en-US" sz="1600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‘n </a:t>
            </a:r>
            <a:r>
              <a:rPr lang="en-US" sz="1600" b="1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‘n </a:t>
            </a:r>
            <a:r>
              <a:rPr lang="en-US" sz="1600" b="1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ZA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5" name="Text Box 68">
            <a:extLst>
              <a:ext uri="{FF2B5EF4-FFF2-40B4-BE49-F238E27FC236}">
                <a16:creationId xmlns:a16="http://schemas.microsoft.com/office/drawing/2014/main" id="{D62B1646-A69E-4A37-B298-BCB3B187E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5818" y="2932265"/>
            <a:ext cx="2419915" cy="5101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algn="ctr" fontAlgn="base"/>
            <a:r>
              <a:rPr lang="af-ZA" sz="1600" b="1" dirty="0"/>
              <a:t>Hou basis van woord + -jie</a:t>
            </a:r>
            <a:endParaRPr lang="en-ZA" sz="1600" dirty="0"/>
          </a:p>
        </p:txBody>
      </p:sp>
      <p:cxnSp>
        <p:nvCxnSpPr>
          <p:cNvPr id="6" name="Line 70">
            <a:extLst>
              <a:ext uri="{FF2B5EF4-FFF2-40B4-BE49-F238E27FC236}">
                <a16:creationId xmlns:a16="http://schemas.microsoft.com/office/drawing/2014/main" id="{5A5B1C3D-0D32-4177-B96A-4F913F32B302}"/>
              </a:ext>
            </a:extLst>
          </p:cNvPr>
          <p:cNvCxnSpPr>
            <a:cxnSpLocks/>
          </p:cNvCxnSpPr>
          <p:nvPr/>
        </p:nvCxnSpPr>
        <p:spPr bwMode="auto">
          <a:xfrm>
            <a:off x="2636601" y="3187353"/>
            <a:ext cx="47688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ghoek 6">
            <a:extLst>
              <a:ext uri="{FF2B5EF4-FFF2-40B4-BE49-F238E27FC236}">
                <a16:creationId xmlns:a16="http://schemas.microsoft.com/office/drawing/2014/main" id="{2DAEE00F-1CDE-423A-A5B9-D8F30423BC8A}"/>
              </a:ext>
            </a:extLst>
          </p:cNvPr>
          <p:cNvSpPr/>
          <p:nvPr/>
        </p:nvSpPr>
        <p:spPr>
          <a:xfrm>
            <a:off x="6115050" y="2368486"/>
            <a:ext cx="2810585" cy="16377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hond – hondjie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woord – woordjie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bad – badjie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potlood – potloodjie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mat – matjie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maat – maatjie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present - presentjie</a:t>
            </a:r>
          </a:p>
        </p:txBody>
      </p:sp>
    </p:spTree>
    <p:extLst>
      <p:ext uri="{BB962C8B-B14F-4D97-AF65-F5344CB8AC3E}">
        <p14:creationId xmlns:p14="http://schemas.microsoft.com/office/powerpoint/2010/main" val="1328095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2A1402CC-21D6-4CB0-B5B3-E94D9AB4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3" name="Reghoek 2">
            <a:extLst>
              <a:ext uri="{FF2B5EF4-FFF2-40B4-BE49-F238E27FC236}">
                <a16:creationId xmlns:a16="http://schemas.microsoft.com/office/drawing/2014/main" id="{AE7454B4-2598-41AF-9183-BB444853ECC5}"/>
              </a:ext>
            </a:extLst>
          </p:cNvPr>
          <p:cNvSpPr/>
          <p:nvPr/>
        </p:nvSpPr>
        <p:spPr>
          <a:xfrm>
            <a:off x="3639775" y="515367"/>
            <a:ext cx="1864449" cy="1015663"/>
          </a:xfrm>
          <a:prstGeom prst="rect">
            <a:avLst/>
          </a:prstGeom>
          <a:solidFill>
            <a:srgbClr val="25EC04"/>
          </a:solidFill>
          <a:effectLst>
            <a:glow rad="228600">
              <a:srgbClr val="25EC04">
                <a:alpha val="40000"/>
              </a:srgb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6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pie</a:t>
            </a:r>
          </a:p>
        </p:txBody>
      </p:sp>
      <p:sp>
        <p:nvSpPr>
          <p:cNvPr id="4" name="Text Box 64">
            <a:extLst>
              <a:ext uri="{FF2B5EF4-FFF2-40B4-BE49-F238E27FC236}">
                <a16:creationId xmlns:a16="http://schemas.microsoft.com/office/drawing/2014/main" id="{EB6898FA-FF74-4288-A450-DD0C29B67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630" y="2809185"/>
            <a:ext cx="2062664" cy="756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US" sz="1600" i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Woorde</a:t>
            </a:r>
            <a:r>
              <a:rPr lang="en-US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wat </a:t>
            </a:r>
            <a:r>
              <a:rPr lang="en-US" sz="1600" i="1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eindig</a:t>
            </a:r>
            <a:r>
              <a:rPr lang="en-US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 ‘n m.</a:t>
            </a:r>
            <a:endParaRPr lang="en-ZA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5" name="Text Box 68">
            <a:extLst>
              <a:ext uri="{FF2B5EF4-FFF2-40B4-BE49-F238E27FC236}">
                <a16:creationId xmlns:a16="http://schemas.microsoft.com/office/drawing/2014/main" id="{187C8D61-9DD4-4976-81EB-252042E61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5818" y="2932265"/>
            <a:ext cx="2419915" cy="5101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algn="ctr" fontAlgn="base"/>
            <a:r>
              <a:rPr lang="af-ZA" sz="1400" b="1" dirty="0"/>
              <a:t>Hou basis van woord + -pie</a:t>
            </a:r>
            <a:endParaRPr lang="en-ZA" sz="1400" dirty="0"/>
          </a:p>
        </p:txBody>
      </p:sp>
      <p:cxnSp>
        <p:nvCxnSpPr>
          <p:cNvPr id="6" name="Line 70">
            <a:extLst>
              <a:ext uri="{FF2B5EF4-FFF2-40B4-BE49-F238E27FC236}">
                <a16:creationId xmlns:a16="http://schemas.microsoft.com/office/drawing/2014/main" id="{61CB0A55-B144-4385-BC37-4234D5004F46}"/>
              </a:ext>
            </a:extLst>
          </p:cNvPr>
          <p:cNvCxnSpPr>
            <a:cxnSpLocks/>
          </p:cNvCxnSpPr>
          <p:nvPr/>
        </p:nvCxnSpPr>
        <p:spPr bwMode="auto">
          <a:xfrm>
            <a:off x="2636601" y="3187353"/>
            <a:ext cx="47688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ghoek 6">
            <a:extLst>
              <a:ext uri="{FF2B5EF4-FFF2-40B4-BE49-F238E27FC236}">
                <a16:creationId xmlns:a16="http://schemas.microsoft.com/office/drawing/2014/main" id="{CF0CC7DF-2E72-41A3-88FF-3920F626B7B4}"/>
              </a:ext>
            </a:extLst>
          </p:cNvPr>
          <p:cNvSpPr/>
          <p:nvPr/>
        </p:nvSpPr>
        <p:spPr>
          <a:xfrm>
            <a:off x="6115050" y="2419965"/>
            <a:ext cx="2810585" cy="1534774"/>
          </a:xfrm>
          <a:prstGeom prst="rect">
            <a:avLst/>
          </a:prstGeom>
          <a:solidFill>
            <a:srgbClr val="25EC0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Boom – boompie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Geheim – geheimpie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Arm – armpie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Skelm – skelmpie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Kostuum – kostuumpie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Asem – asempie </a:t>
            </a:r>
          </a:p>
        </p:txBody>
      </p:sp>
    </p:spTree>
    <p:extLst>
      <p:ext uri="{BB962C8B-B14F-4D97-AF65-F5344CB8AC3E}">
        <p14:creationId xmlns:p14="http://schemas.microsoft.com/office/powerpoint/2010/main" val="817905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2A1402CC-21D6-4CB0-B5B3-E94D9AB4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3" name="Reghoek 2">
            <a:extLst>
              <a:ext uri="{FF2B5EF4-FFF2-40B4-BE49-F238E27FC236}">
                <a16:creationId xmlns:a16="http://schemas.microsoft.com/office/drawing/2014/main" id="{AE7454B4-2598-41AF-9183-BB444853ECC5}"/>
              </a:ext>
            </a:extLst>
          </p:cNvPr>
          <p:cNvSpPr/>
          <p:nvPr/>
        </p:nvSpPr>
        <p:spPr>
          <a:xfrm>
            <a:off x="3639775" y="515367"/>
            <a:ext cx="1864449" cy="1015663"/>
          </a:xfrm>
          <a:prstGeom prst="rect">
            <a:avLst/>
          </a:prstGeom>
          <a:solidFill>
            <a:srgbClr val="FFFF00"/>
          </a:solidFill>
          <a:effectLst>
            <a:glow rad="228600">
              <a:srgbClr val="FFFF00">
                <a:alpha val="40000"/>
              </a:srgb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6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ie</a:t>
            </a:r>
          </a:p>
        </p:txBody>
      </p:sp>
      <p:sp>
        <p:nvSpPr>
          <p:cNvPr id="4" name="Text Box 64">
            <a:extLst>
              <a:ext uri="{FF2B5EF4-FFF2-40B4-BE49-F238E27FC236}">
                <a16:creationId xmlns:a16="http://schemas.microsoft.com/office/drawing/2014/main" id="{F1423741-1C55-44CB-8F65-D1327D404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82" y="2429747"/>
            <a:ext cx="2062664" cy="756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Kort vokale + eindig </a:t>
            </a:r>
            <a:endParaRPr lang="en-ZA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 k, p, g, f of s</a:t>
            </a:r>
            <a:endParaRPr lang="en-ZA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5" name="Text Box 68">
            <a:extLst>
              <a:ext uri="{FF2B5EF4-FFF2-40B4-BE49-F238E27FC236}">
                <a16:creationId xmlns:a16="http://schemas.microsoft.com/office/drawing/2014/main" id="{C4B2F43C-3A15-454B-BCB0-3BAA865F0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057" y="2552827"/>
            <a:ext cx="2419915" cy="5101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400" b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Groep 3: </a:t>
            </a:r>
            <a:endParaRPr lang="en-ZA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400" b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verdubbel eindkonsonant</a:t>
            </a:r>
            <a:endParaRPr lang="en-ZA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cxnSp>
        <p:nvCxnSpPr>
          <p:cNvPr id="6" name="Line 70">
            <a:extLst>
              <a:ext uri="{FF2B5EF4-FFF2-40B4-BE49-F238E27FC236}">
                <a16:creationId xmlns:a16="http://schemas.microsoft.com/office/drawing/2014/main" id="{AA499153-1B24-4BC2-9D9E-E0756FF86E68}"/>
              </a:ext>
            </a:extLst>
          </p:cNvPr>
          <p:cNvCxnSpPr>
            <a:cxnSpLocks/>
          </p:cNvCxnSpPr>
          <p:nvPr/>
        </p:nvCxnSpPr>
        <p:spPr bwMode="auto">
          <a:xfrm>
            <a:off x="2702053" y="2807915"/>
            <a:ext cx="47688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 Box 19">
            <a:extLst>
              <a:ext uri="{FF2B5EF4-FFF2-40B4-BE49-F238E27FC236}">
                <a16:creationId xmlns:a16="http://schemas.microsoft.com/office/drawing/2014/main" id="{70BD27AB-03C2-4BDF-9BCE-607238830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82" y="3769188"/>
            <a:ext cx="2062664" cy="7563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600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Tweeling vokaal + eindig op </a:t>
            </a: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600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f, g, k, p of s</a:t>
            </a:r>
            <a:endParaRPr lang="en-ZA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8" name="Text Box 23">
            <a:extLst>
              <a:ext uri="{FF2B5EF4-FFF2-40B4-BE49-F238E27FC236}">
                <a16:creationId xmlns:a16="http://schemas.microsoft.com/office/drawing/2014/main" id="{3E727345-0AF4-492B-A349-36EDF8EBF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057" y="3892269"/>
            <a:ext cx="2436084" cy="5101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400" b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Groep 2: </a:t>
            </a:r>
            <a:endParaRPr lang="en-ZA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400" b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Een vokaal val weg + -ie</a:t>
            </a:r>
            <a:endParaRPr lang="en-ZA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cxnSp>
        <p:nvCxnSpPr>
          <p:cNvPr id="9" name="Line 75">
            <a:extLst>
              <a:ext uri="{FF2B5EF4-FFF2-40B4-BE49-F238E27FC236}">
                <a16:creationId xmlns:a16="http://schemas.microsoft.com/office/drawing/2014/main" id="{AFBCA60E-BED8-41A3-85DA-D6138B270CC3}"/>
              </a:ext>
            </a:extLst>
          </p:cNvPr>
          <p:cNvCxnSpPr>
            <a:cxnSpLocks/>
          </p:cNvCxnSpPr>
          <p:nvPr/>
        </p:nvCxnSpPr>
        <p:spPr bwMode="auto">
          <a:xfrm>
            <a:off x="2736784" y="4153850"/>
            <a:ext cx="48323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 Box 20">
            <a:extLst>
              <a:ext uri="{FF2B5EF4-FFF2-40B4-BE49-F238E27FC236}">
                <a16:creationId xmlns:a16="http://schemas.microsoft.com/office/drawing/2014/main" id="{6DB95EAF-99AE-44A1-A23F-4F9CFF95F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82" y="5152950"/>
            <a:ext cx="2062664" cy="9840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af-ZA" sz="1600" i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Dubbel vokale of konsonante + eindig op f, g, k, p of s</a:t>
            </a:r>
            <a:endParaRPr lang="en-ZA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1" name="Text Box 27">
            <a:extLst>
              <a:ext uri="{FF2B5EF4-FFF2-40B4-BE49-F238E27FC236}">
                <a16:creationId xmlns:a16="http://schemas.microsoft.com/office/drawing/2014/main" id="{B2313FCD-CCEA-497B-A56A-A99C9EFEB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057" y="5266461"/>
            <a:ext cx="2436084" cy="5055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marL="0" marR="0" algn="ctr" fontAlgn="base">
              <a:spcBef>
                <a:spcPts val="1200"/>
              </a:spcBef>
              <a:spcAft>
                <a:spcPts val="0"/>
              </a:spcAft>
            </a:pPr>
            <a:r>
              <a:rPr lang="af-ZA" sz="1400" b="1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Groep 1: + -ie</a:t>
            </a:r>
            <a:endParaRPr lang="en-ZA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cxnSp>
        <p:nvCxnSpPr>
          <p:cNvPr id="12" name="Line 75">
            <a:extLst>
              <a:ext uri="{FF2B5EF4-FFF2-40B4-BE49-F238E27FC236}">
                <a16:creationId xmlns:a16="http://schemas.microsoft.com/office/drawing/2014/main" id="{6DCF7506-9AFC-4280-8C71-CB160C98196D}"/>
              </a:ext>
            </a:extLst>
          </p:cNvPr>
          <p:cNvCxnSpPr>
            <a:cxnSpLocks/>
          </p:cNvCxnSpPr>
          <p:nvPr/>
        </p:nvCxnSpPr>
        <p:spPr bwMode="auto">
          <a:xfrm>
            <a:off x="2704840" y="5519251"/>
            <a:ext cx="54991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eghoek 16">
            <a:extLst>
              <a:ext uri="{FF2B5EF4-FFF2-40B4-BE49-F238E27FC236}">
                <a16:creationId xmlns:a16="http://schemas.microsoft.com/office/drawing/2014/main" id="{859BA64A-EDB6-48D8-8407-3C63061CCBA2}"/>
              </a:ext>
            </a:extLst>
          </p:cNvPr>
          <p:cNvSpPr/>
          <p:nvPr/>
        </p:nvSpPr>
        <p:spPr>
          <a:xfrm>
            <a:off x="6115050" y="2429747"/>
            <a:ext cx="2810585" cy="6501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sak – sakkie	kop – koppie</a:t>
            </a:r>
          </a:p>
          <a:p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vlag – vlaggie	duif - duifie</a:t>
            </a:r>
          </a:p>
        </p:txBody>
      </p:sp>
      <p:sp>
        <p:nvSpPr>
          <p:cNvPr id="18" name="Reghoek 17">
            <a:extLst>
              <a:ext uri="{FF2B5EF4-FFF2-40B4-BE49-F238E27FC236}">
                <a16:creationId xmlns:a16="http://schemas.microsoft.com/office/drawing/2014/main" id="{C412540D-A7D5-4F44-957C-78DFDD82C7A6}"/>
              </a:ext>
            </a:extLst>
          </p:cNvPr>
          <p:cNvSpPr/>
          <p:nvPr/>
        </p:nvSpPr>
        <p:spPr>
          <a:xfrm>
            <a:off x="6115050" y="4925229"/>
            <a:ext cx="2795975" cy="12117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brief – briefie	   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park – parkie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stomp – stompie	   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fiets - fietsie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vliegtuig - vliegtuigie</a:t>
            </a:r>
          </a:p>
        </p:txBody>
      </p:sp>
      <p:sp>
        <p:nvSpPr>
          <p:cNvPr id="19" name="Reghoek 18">
            <a:extLst>
              <a:ext uri="{FF2B5EF4-FFF2-40B4-BE49-F238E27FC236}">
                <a16:creationId xmlns:a16="http://schemas.microsoft.com/office/drawing/2014/main" id="{127142F4-77D2-44E3-A459-A318728F272F}"/>
              </a:ext>
            </a:extLst>
          </p:cNvPr>
          <p:cNvSpPr/>
          <p:nvPr/>
        </p:nvSpPr>
        <p:spPr>
          <a:xfrm>
            <a:off x="6115050" y="3750984"/>
            <a:ext cx="2810585" cy="79274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graaf - grafie	    oog - ogie</a:t>
            </a:r>
          </a:p>
          <a:p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kraak – krakie	    baas - basie</a:t>
            </a:r>
          </a:p>
          <a:p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streep - strepie	</a:t>
            </a:r>
          </a:p>
        </p:txBody>
      </p:sp>
    </p:spTree>
    <p:extLst>
      <p:ext uri="{BB962C8B-B14F-4D97-AF65-F5344CB8AC3E}">
        <p14:creationId xmlns:p14="http://schemas.microsoft.com/office/powerpoint/2010/main" val="3655371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2A1402CC-21D6-4CB0-B5B3-E94D9AB4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f-ZA"/>
              <a:t>Kopiereg (C) Juffrou Marelize Swanepoel 2019</a:t>
            </a:r>
          </a:p>
        </p:txBody>
      </p:sp>
      <p:sp>
        <p:nvSpPr>
          <p:cNvPr id="3" name="Reghoek 2">
            <a:extLst>
              <a:ext uri="{FF2B5EF4-FFF2-40B4-BE49-F238E27FC236}">
                <a16:creationId xmlns:a16="http://schemas.microsoft.com/office/drawing/2014/main" id="{AE7454B4-2598-41AF-9183-BB444853ECC5}"/>
              </a:ext>
            </a:extLst>
          </p:cNvPr>
          <p:cNvSpPr/>
          <p:nvPr/>
        </p:nvSpPr>
        <p:spPr>
          <a:xfrm>
            <a:off x="3505386" y="447129"/>
            <a:ext cx="2133228" cy="1015663"/>
          </a:xfrm>
          <a:prstGeom prst="rect">
            <a:avLst/>
          </a:prstGeom>
          <a:solidFill>
            <a:srgbClr val="FFC00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f-ZA" sz="6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 etjie</a:t>
            </a:r>
          </a:p>
        </p:txBody>
      </p:sp>
      <p:sp>
        <p:nvSpPr>
          <p:cNvPr id="4" name="Text Box 64">
            <a:extLst>
              <a:ext uri="{FF2B5EF4-FFF2-40B4-BE49-F238E27FC236}">
                <a16:creationId xmlns:a16="http://schemas.microsoft.com/office/drawing/2014/main" id="{0B821189-A4E8-4291-8ECE-F9A356C89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869" y="3039602"/>
            <a:ext cx="2062664" cy="756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algn="ctr" fontAlgn="base"/>
            <a:r>
              <a:rPr lang="af-ZA" i="1" dirty="0"/>
              <a:t>Kort vokale + eindig op m, l, n, r.</a:t>
            </a:r>
            <a:endParaRPr lang="en-ZA" dirty="0"/>
          </a:p>
        </p:txBody>
      </p:sp>
      <p:sp>
        <p:nvSpPr>
          <p:cNvPr id="5" name="Text Box 68">
            <a:extLst>
              <a:ext uri="{FF2B5EF4-FFF2-40B4-BE49-F238E27FC236}">
                <a16:creationId xmlns:a16="http://schemas.microsoft.com/office/drawing/2014/main" id="{AA4AE309-8406-4617-8F4E-F4389DD1E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057" y="3101142"/>
            <a:ext cx="2419915" cy="52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>
            <a:noAutofit/>
          </a:bodyPr>
          <a:lstStyle/>
          <a:p>
            <a:pPr algn="ctr" fontAlgn="base"/>
            <a:r>
              <a:rPr lang="af-ZA" sz="1600" b="1" dirty="0"/>
              <a:t>Groep 3:  verdubbel konsonant + -etjie</a:t>
            </a:r>
            <a:endParaRPr lang="en-ZA" sz="1600" dirty="0"/>
          </a:p>
        </p:txBody>
      </p:sp>
      <p:cxnSp>
        <p:nvCxnSpPr>
          <p:cNvPr id="6" name="Line 70">
            <a:extLst>
              <a:ext uri="{FF2B5EF4-FFF2-40B4-BE49-F238E27FC236}">
                <a16:creationId xmlns:a16="http://schemas.microsoft.com/office/drawing/2014/main" id="{6693C0E7-7D28-405E-8D1A-782727987E3B}"/>
              </a:ext>
            </a:extLst>
          </p:cNvPr>
          <p:cNvCxnSpPr>
            <a:cxnSpLocks/>
          </p:cNvCxnSpPr>
          <p:nvPr/>
        </p:nvCxnSpPr>
        <p:spPr bwMode="auto">
          <a:xfrm>
            <a:off x="2704840" y="3417770"/>
            <a:ext cx="47688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 Box 19">
            <a:extLst>
              <a:ext uri="{FF2B5EF4-FFF2-40B4-BE49-F238E27FC236}">
                <a16:creationId xmlns:a16="http://schemas.microsoft.com/office/drawing/2014/main" id="{C8D09E0F-6201-44DA-A88D-B20D3BA65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869" y="4854729"/>
            <a:ext cx="2062664" cy="9474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algn="ctr" fontAlgn="base"/>
            <a:r>
              <a:rPr lang="af-ZA" i="1" dirty="0"/>
              <a:t>Een lettergreep + woorde wat eindig op ing, ang, ong.</a:t>
            </a:r>
            <a:endParaRPr lang="en-ZA" dirty="0"/>
          </a:p>
        </p:txBody>
      </p:sp>
      <p:sp>
        <p:nvSpPr>
          <p:cNvPr id="8" name="Text Box 23">
            <a:extLst>
              <a:ext uri="{FF2B5EF4-FFF2-40B4-BE49-F238E27FC236}">
                <a16:creationId xmlns:a16="http://schemas.microsoft.com/office/drawing/2014/main" id="{17AA2FA5-916E-4D8D-BCBB-2E86F970B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057" y="4977810"/>
            <a:ext cx="2436084" cy="6514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anchor="ctr">
            <a:noAutofit/>
          </a:bodyPr>
          <a:lstStyle/>
          <a:p>
            <a:pPr algn="ctr" fontAlgn="base"/>
            <a:r>
              <a:rPr lang="af-ZA" sz="1600" b="1" dirty="0"/>
              <a:t>Basis bly dieselfde + </a:t>
            </a:r>
          </a:p>
          <a:p>
            <a:pPr algn="ctr" fontAlgn="base"/>
            <a:r>
              <a:rPr lang="af-ZA" sz="1600" b="1" dirty="0"/>
              <a:t>-etjie</a:t>
            </a:r>
            <a:endParaRPr lang="en-ZA" sz="1600" dirty="0"/>
          </a:p>
        </p:txBody>
      </p:sp>
      <p:cxnSp>
        <p:nvCxnSpPr>
          <p:cNvPr id="9" name="Line 75">
            <a:extLst>
              <a:ext uri="{FF2B5EF4-FFF2-40B4-BE49-F238E27FC236}">
                <a16:creationId xmlns:a16="http://schemas.microsoft.com/office/drawing/2014/main" id="{287D6A79-404B-4FA1-B601-00322C38D0A8}"/>
              </a:ext>
            </a:extLst>
          </p:cNvPr>
          <p:cNvCxnSpPr>
            <a:cxnSpLocks/>
          </p:cNvCxnSpPr>
          <p:nvPr/>
        </p:nvCxnSpPr>
        <p:spPr bwMode="auto">
          <a:xfrm>
            <a:off x="2736784" y="5239391"/>
            <a:ext cx="48323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ghoek 12">
            <a:extLst>
              <a:ext uri="{FF2B5EF4-FFF2-40B4-BE49-F238E27FC236}">
                <a16:creationId xmlns:a16="http://schemas.microsoft.com/office/drawing/2014/main" id="{0F94FF2D-74FD-4D47-A30E-4CC6DEBB62BC}"/>
              </a:ext>
            </a:extLst>
          </p:cNvPr>
          <p:cNvSpPr/>
          <p:nvPr/>
        </p:nvSpPr>
        <p:spPr>
          <a:xfrm>
            <a:off x="6115049" y="2915338"/>
            <a:ext cx="2810585" cy="9471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bal – balletjie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som – sommetjie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pen – pennetjie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ster - sterretjie</a:t>
            </a:r>
          </a:p>
        </p:txBody>
      </p:sp>
      <p:sp>
        <p:nvSpPr>
          <p:cNvPr id="15" name="Reghoek 14">
            <a:extLst>
              <a:ext uri="{FF2B5EF4-FFF2-40B4-BE49-F238E27FC236}">
                <a16:creationId xmlns:a16="http://schemas.microsoft.com/office/drawing/2014/main" id="{8C0565E9-89B5-4F8E-BD35-CA243E899A75}"/>
              </a:ext>
            </a:extLst>
          </p:cNvPr>
          <p:cNvSpPr/>
          <p:nvPr/>
        </p:nvSpPr>
        <p:spPr>
          <a:xfrm>
            <a:off x="6115049" y="4765646"/>
            <a:ext cx="2810585" cy="94748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ring – ringetjie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slang – slangetjie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ding – dingetjie</a:t>
            </a:r>
          </a:p>
          <a:p>
            <a:pPr algn="ctr"/>
            <a:r>
              <a:rPr lang="af-ZA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long - longetjie</a:t>
            </a:r>
          </a:p>
        </p:txBody>
      </p:sp>
      <p:sp>
        <p:nvSpPr>
          <p:cNvPr id="16" name="Reghoek 15">
            <a:extLst>
              <a:ext uri="{FF2B5EF4-FFF2-40B4-BE49-F238E27FC236}">
                <a16:creationId xmlns:a16="http://schemas.microsoft.com/office/drawing/2014/main" id="{B108A2FE-E614-4DA3-9AC8-92314A244820}"/>
              </a:ext>
            </a:extLst>
          </p:cNvPr>
          <p:cNvSpPr/>
          <p:nvPr/>
        </p:nvSpPr>
        <p:spPr>
          <a:xfrm>
            <a:off x="6115049" y="1283654"/>
            <a:ext cx="2810585" cy="107721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nl-NL" sz="1600" dirty="0">
                <a:solidFill>
                  <a:schemeClr val="bg1"/>
                </a:solidFill>
                <a:latin typeface="Verdana" panose="020B0604030504040204" pitchFamily="34" charset="0"/>
              </a:rPr>
              <a:t>Let op dat die konsonant by al hierdie woorde verdubbel om die vokaal kort te hou.</a:t>
            </a:r>
            <a:endParaRPr lang="af-ZA" sz="1600" dirty="0">
              <a:solidFill>
                <a:schemeClr val="bg1"/>
              </a:solidFill>
            </a:endParaRPr>
          </a:p>
        </p:txBody>
      </p:sp>
      <p:cxnSp>
        <p:nvCxnSpPr>
          <p:cNvPr id="17" name="Line 70">
            <a:extLst>
              <a:ext uri="{FF2B5EF4-FFF2-40B4-BE49-F238E27FC236}">
                <a16:creationId xmlns:a16="http://schemas.microsoft.com/office/drawing/2014/main" id="{EA899391-DE60-4516-A55B-94E341A22E0E}"/>
              </a:ext>
            </a:extLst>
          </p:cNvPr>
          <p:cNvCxnSpPr>
            <a:cxnSpLocks/>
            <a:stCxn id="16" idx="2"/>
            <a:endCxn id="13" idx="0"/>
          </p:cNvCxnSpPr>
          <p:nvPr/>
        </p:nvCxnSpPr>
        <p:spPr bwMode="auto">
          <a:xfrm>
            <a:off x="7520342" y="2360872"/>
            <a:ext cx="0" cy="554466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874645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423</Words>
  <Application>Microsoft Office PowerPoint</Application>
  <PresentationFormat>Vertoning op skerm (4:3)</PresentationFormat>
  <Paragraphs>93</Paragraphs>
  <Slides>7</Slides>
  <Notes>0</Notes>
  <HiddenSlides>0</HiddenSlides>
  <MMClips>0</MMClips>
  <ScaleCrop>false</ScaleCrop>
  <HeadingPairs>
    <vt:vector size="6" baseType="variant">
      <vt:variant>
        <vt:lpstr>Fonts gebruik</vt:lpstr>
      </vt:variant>
      <vt:variant>
        <vt:i4>5</vt:i4>
      </vt:variant>
      <vt:variant>
        <vt:lpstr>Tema</vt:lpstr>
      </vt:variant>
      <vt:variant>
        <vt:i4>1</vt:i4>
      </vt:variant>
      <vt:variant>
        <vt:lpstr>Skyfietitels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Verdana</vt:lpstr>
      <vt:lpstr>Office-tema</vt:lpstr>
      <vt:lpstr>Verkleinwoorde</vt:lpstr>
      <vt:lpstr>Verkleinwoorde word op die volgende  maniere gevorm:</vt:lpstr>
      <vt:lpstr>PowerPoint-aanbieding</vt:lpstr>
      <vt:lpstr>PowerPoint-aanbieding</vt:lpstr>
      <vt:lpstr>PowerPoint-aanbieding</vt:lpstr>
      <vt:lpstr>PowerPoint-aanbieding</vt:lpstr>
      <vt:lpstr>PowerPoint-aanbieding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Verkleinwoorde</dc:title>
  <dc:creator>Marelize Swanepoel</dc:creator>
  <cp:lastModifiedBy>Marelize Swanepoel</cp:lastModifiedBy>
  <cp:revision>9</cp:revision>
  <dcterms:created xsi:type="dcterms:W3CDTF">2019-01-04T12:16:33Z</dcterms:created>
  <dcterms:modified xsi:type="dcterms:W3CDTF">2019-01-04T13:39:43Z</dcterms:modified>
</cp:coreProperties>
</file>